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1" r:id="rId2"/>
    <p:sldId id="263" r:id="rId3"/>
    <p:sldId id="273" r:id="rId4"/>
    <p:sldId id="264" r:id="rId5"/>
    <p:sldId id="265" r:id="rId6"/>
    <p:sldId id="27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6" r:id="rId15"/>
    <p:sldId id="262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3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/>
    <p:restoredTop sz="94626"/>
  </p:normalViewPr>
  <p:slideViewPr>
    <p:cSldViewPr snapToGrid="0" snapToObjects="1">
      <p:cViewPr varScale="1">
        <p:scale>
          <a:sx n="108" d="100"/>
          <a:sy n="108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-Jane Roy-Beauregard" userId="b2621dff-3941-4d70-aefe-7d4ed022a7d3" providerId="ADAL" clId="{74347242-2EA5-47DD-800E-AE6336376BED}"/>
    <pc:docChg chg="modSld">
      <pc:chgData name="Sarah-Jane Roy-Beauregard" userId="b2621dff-3941-4d70-aefe-7d4ed022a7d3" providerId="ADAL" clId="{74347242-2EA5-47DD-800E-AE6336376BED}" dt="2021-11-29T16:40:39.961" v="3" actId="1076"/>
      <pc:docMkLst>
        <pc:docMk/>
      </pc:docMkLst>
      <pc:sldChg chg="modSp mod">
        <pc:chgData name="Sarah-Jane Roy-Beauregard" userId="b2621dff-3941-4d70-aefe-7d4ed022a7d3" providerId="ADAL" clId="{74347242-2EA5-47DD-800E-AE6336376BED}" dt="2021-11-29T16:40:39.961" v="3" actId="1076"/>
        <pc:sldMkLst>
          <pc:docMk/>
          <pc:sldMk cId="1678844127" sldId="262"/>
        </pc:sldMkLst>
        <pc:spChg chg="mod">
          <ac:chgData name="Sarah-Jane Roy-Beauregard" userId="b2621dff-3941-4d70-aefe-7d4ed022a7d3" providerId="ADAL" clId="{74347242-2EA5-47DD-800E-AE6336376BED}" dt="2021-11-29T16:40:37.079" v="2" actId="1076"/>
          <ac:spMkLst>
            <pc:docMk/>
            <pc:sldMk cId="1678844127" sldId="262"/>
            <ac:spMk id="13" creationId="{9487ED48-49C8-AA47-8C4C-064CE5AA6DD8}"/>
          </ac:spMkLst>
        </pc:spChg>
        <pc:picChg chg="mod">
          <ac:chgData name="Sarah-Jane Roy-Beauregard" userId="b2621dff-3941-4d70-aefe-7d4ed022a7d3" providerId="ADAL" clId="{74347242-2EA5-47DD-800E-AE6336376BED}" dt="2021-11-29T16:40:39.961" v="3" actId="1076"/>
          <ac:picMkLst>
            <pc:docMk/>
            <pc:sldMk cId="1678844127" sldId="262"/>
            <ac:picMk id="3" creationId="{DF07AB2D-1C69-4640-A24E-84768A06F2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47696-F187-AF4D-8AF1-F08B97B8F460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3D9A4-60EA-BB40-BD0A-7697FED67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23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3D9A4-60EA-BB40-BD0A-7697FED67CC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803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3D9A4-60EA-BB40-BD0A-7697FED67CC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848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3D9A4-60EA-BB40-BD0A-7697FED67CC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197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3D9A4-60EA-BB40-BD0A-7697FED67CC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184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3D9A4-60EA-BB40-BD0A-7697FED67CC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973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3D9A4-60EA-BB40-BD0A-7697FED67CC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836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3D9A4-60EA-BB40-BD0A-7697FED67CC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3D9A4-60EA-BB40-BD0A-7697FED67CC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97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3D9A4-60EA-BB40-BD0A-7697FED67CC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32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3D9A4-60EA-BB40-BD0A-7697FED67CC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363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3D9A4-60EA-BB40-BD0A-7697FED67CC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535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3D9A4-60EA-BB40-BD0A-7697FED67CC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148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3D9A4-60EA-BB40-BD0A-7697FED67CC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505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3D9A4-60EA-BB40-BD0A-7697FED67CC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122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3D9A4-60EA-BB40-BD0A-7697FED67CC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35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DCAFC1-83C6-1141-B370-A28D3EF56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F0387F-485E-A940-83F0-F81F61F6C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CD79F4-E336-2A4A-87CE-46510BB0A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F28-7B04-2B4E-94AC-E2CC76876B6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D90034-5EB2-5A43-8C65-166416D1D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2E6D99-047E-7F41-A040-7760F1D9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93C1-6811-2245-B1ED-292F16EF49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00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A84D3A-8500-DD41-A6AF-848DC127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B7E60A-F32C-4746-A0E0-7EA6E713B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EE8937-1AD4-D441-A283-2B13BAB9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F28-7B04-2B4E-94AC-E2CC76876B6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CB8C2B-69C9-0B43-9BFE-67FDB6CD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19AE13-1B95-7746-B204-B66BC4A7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93C1-6811-2245-B1ED-292F16EF49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35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1BB07F6-FCD1-B241-AF53-5BAC10FF9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55BCA8-F645-3945-B742-F1114ED17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7DBED1-17C3-3B40-8BF2-50641CF75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F28-7B04-2B4E-94AC-E2CC76876B6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111D7C-A2A6-E24A-BD24-53307E3C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EEA6D1-8866-F144-8E99-BC4E816A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93C1-6811-2245-B1ED-292F16EF49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08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F52C9-EC4D-D543-BF9B-22715F73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BF2879-D86D-4E45-BDED-8BD5E1958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11AFBC-34CA-7446-BF77-E55ABBEE6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F28-7B04-2B4E-94AC-E2CC76876B6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24BB45-3FDC-7B4F-916D-2D648FBF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969507-D27C-2E4D-A104-825FD2A7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93C1-6811-2245-B1ED-292F16EF49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50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D3C20-796D-114A-AA7A-EDAFA95F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C05860-E942-F548-875E-AC670605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A4D33A-CFCD-1A47-B33B-554B1CC2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F28-7B04-2B4E-94AC-E2CC76876B6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2F0188-0994-AF45-96D5-417781EB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5B42EB-F37B-F643-9455-B5509044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93C1-6811-2245-B1ED-292F16EF49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0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987D5-D684-3F48-8574-2493D53D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2D6E10-DF88-8049-8E9C-FD2010B1F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3C4C78-9CB9-2548-B735-AE90733D4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67CD5B-B486-EF4E-8A4F-A58F21444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F28-7B04-2B4E-94AC-E2CC76876B6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2067CB-DDDF-7C43-A684-BA887ACB4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68F784-6614-FE41-9FE0-1D140B65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93C1-6811-2245-B1ED-292F16EF49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15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94A715-A422-BE42-8BE3-6848E44B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FABE75-55C2-B64F-A79B-8FDD4F955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2EE2F7-FEC4-3D42-855A-092DEA921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0052DF-9C18-6A48-BFC1-C26EABE65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AF1FFB-3046-6F43-B682-BD4B74BE8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B5E19B2-BC9F-D74A-B724-CD870643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F28-7B04-2B4E-94AC-E2CC76876B6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DA841F-A4C9-8A48-8F22-C0C0AD881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1FFD500-3C38-114A-B252-F7960218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93C1-6811-2245-B1ED-292F16EF49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4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1A3FF-C811-884E-952F-AF6401F09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A5C513-A213-CB47-A709-AA289E7FA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F28-7B04-2B4E-94AC-E2CC76876B6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2FE8D5-AF5F-B148-A7A9-F40F8454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E86388-706F-6043-8387-C105B065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93C1-6811-2245-B1ED-292F16EF49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93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B3AB09-2B70-CA42-A3EF-2F972467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F28-7B04-2B4E-94AC-E2CC76876B6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3DB1D2-CB1C-C149-871C-A668DBE1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76654C-ABBC-F049-AABB-F2402088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93C1-6811-2245-B1ED-292F16EF49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13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2EFCB-A97F-B946-BD85-707F7EFC5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12732C-76BC-B54C-8092-51949E1E1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0A161D-033F-7D44-B15F-E7A68212B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7A1B08-B20F-CB4F-9159-6E9AEF7A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F28-7B04-2B4E-94AC-E2CC76876B6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B0CEC3-8726-ED4C-AB4C-8C57A821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78DF95-CC67-1C41-8E1A-03EBD363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93C1-6811-2245-B1ED-292F16EF49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06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A0B16-05CF-634D-8030-8F7785D6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D8B256-51F3-1244-8807-028A59468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C4EB38-5644-394B-AB69-FFE2420A8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C4B5CE-BC8A-9343-8C2D-2C1567218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F28-7B04-2B4E-94AC-E2CC76876B6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9A8735-D374-A64A-84CE-13535900F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26758A-E133-D74A-82AF-BF421483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93C1-6811-2245-B1ED-292F16EF49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81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A83CC9-C8CB-4A4C-AF8D-34D506BB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E98453-6B4E-804C-92E6-5EC33197A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136689-1BD0-4B43-9A85-5D54EDE02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FF28-7B04-2B4E-94AC-E2CC76876B6E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EE964E-ECCB-A845-A9A4-8365A22F2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8EDD91-F227-C049-AFFF-887484090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F93C1-6811-2245-B1ED-292F16EF49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80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National_Safe_Plac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tefuego.blogspot.mx/2011/08/icebergs-filosoficos.html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bastamag.net/Impots-fraude-assistanat-vote-reac-ces-prejuges-sur-les-pauvres-qui-n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gtvillejuif.org/2017/02/triste-saint-valentin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press.rebus.community/introductiontocommunitypsychology/chapter/oppression-and-powe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E2862CB-F5BA-4BC9-96DC-237F1C56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644" y="427931"/>
            <a:ext cx="2905414" cy="2905414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9487ED48-49C8-AA47-8C4C-064CE5AA6DD8}"/>
              </a:ext>
            </a:extLst>
          </p:cNvPr>
          <p:cNvSpPr txBox="1">
            <a:spLocks/>
          </p:cNvSpPr>
          <p:nvPr/>
        </p:nvSpPr>
        <p:spPr>
          <a:xfrm>
            <a:off x="715666" y="3333345"/>
            <a:ext cx="5662395" cy="2092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723A83"/>
                </a:solidFill>
                <a:latin typeface="Mitr Medium" pitchFamily="2" charset="-34"/>
                <a:cs typeface="Mitr Medium" pitchFamily="2" charset="-34"/>
              </a:rPr>
              <a:t>Les </a:t>
            </a:r>
            <a:r>
              <a:rPr lang="fr-FR" dirty="0" err="1">
                <a:solidFill>
                  <a:srgbClr val="723A83"/>
                </a:solidFill>
                <a:latin typeface="Mitr Medium" pitchFamily="2" charset="-34"/>
                <a:cs typeface="Mitr Medium" pitchFamily="2" charset="-34"/>
              </a:rPr>
              <a:t>TRois</a:t>
            </a:r>
            <a:r>
              <a:rPr lang="fr-FR" dirty="0">
                <a:solidFill>
                  <a:srgbClr val="723A83"/>
                </a:solidFill>
                <a:latin typeface="Mitr Medium" pitchFamily="2" charset="-34"/>
                <a:cs typeface="Mitr Medium" pitchFamily="2" charset="-34"/>
              </a:rPr>
              <a:t> Sœurs </a:t>
            </a:r>
          </a:p>
          <a:p>
            <a:r>
              <a:rPr lang="fr-FR" dirty="0">
                <a:solidFill>
                  <a:srgbClr val="723A83"/>
                </a:solidFill>
                <a:latin typeface="Mitr Medium" pitchFamily="2" charset="-34"/>
                <a:cs typeface="Mitr Medium" pitchFamily="2" charset="-34"/>
              </a:rPr>
              <a:t>unies pour l’égalité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308D397-74E2-A34B-88AF-C3EE4F7669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4332" y="5618968"/>
            <a:ext cx="1869663" cy="10258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4291734-5D51-4B54-9D0F-B26445CA1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66" y="404819"/>
            <a:ext cx="2928526" cy="292852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C69A595-5059-41D4-AEC6-E1A6F2E4A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4059" y="427931"/>
            <a:ext cx="2905414" cy="29054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A49A594-8276-43B2-A158-671F259D85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337" y="4379434"/>
            <a:ext cx="4081118" cy="213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9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9487ED48-49C8-AA47-8C4C-064CE5AA6DD8}"/>
              </a:ext>
            </a:extLst>
          </p:cNvPr>
          <p:cNvSpPr txBox="1">
            <a:spLocks/>
          </p:cNvSpPr>
          <p:nvPr/>
        </p:nvSpPr>
        <p:spPr>
          <a:xfrm>
            <a:off x="923132" y="111329"/>
            <a:ext cx="9428231" cy="2092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dirty="0">
                <a:solidFill>
                  <a:srgbClr val="723A83"/>
                </a:solidFill>
                <a:latin typeface="Mitr Medium" pitchFamily="2" charset="-34"/>
                <a:cs typeface="Mitr Medium" pitchFamily="2" charset="-34"/>
              </a:rPr>
              <a:t>Partie 2: Je m’engage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5A83CB3-1402-0D4C-A858-23A871D51D67}"/>
              </a:ext>
            </a:extLst>
          </p:cNvPr>
          <p:cNvSpPr txBox="1">
            <a:spLocks/>
          </p:cNvSpPr>
          <p:nvPr/>
        </p:nvSpPr>
        <p:spPr>
          <a:xfrm>
            <a:off x="825477" y="1897390"/>
            <a:ext cx="9975775" cy="3063219"/>
          </a:xfrm>
          <a:prstGeom prst="rect">
            <a:avLst/>
          </a:prstGeom>
        </p:spPr>
        <p:txBody>
          <a:bodyPr vert="horz" lIns="91440" tIns="45720" rIns="91440" bIns="45720" numCol="1" spcCol="288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200000"/>
              </a:lnSpc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Passer de la discrimination à l’égalité et l’inclusion</a:t>
            </a:r>
          </a:p>
          <a:p>
            <a:pPr marL="457200" indent="-457200" algn="l">
              <a:lnSpc>
                <a:spcPct val="200000"/>
              </a:lnSpc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Vers une posture inclusive</a:t>
            </a:r>
          </a:p>
          <a:p>
            <a:pPr marL="457200" indent="-457200" algn="l">
              <a:lnSpc>
                <a:spcPct val="200000"/>
              </a:lnSpc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Plaidoyer « Je m’engage »</a:t>
            </a:r>
          </a:p>
          <a:p>
            <a:pPr marL="457200" indent="-457200" algn="l">
              <a:lnSpc>
                <a:spcPct val="200000"/>
              </a:lnSpc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algn="l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110000"/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308D397-74E2-A34B-88AF-C3EE4F7669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332" y="5618968"/>
            <a:ext cx="1869663" cy="1025833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332ED5C-5B9E-4CE5-B394-853764DAB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734" y="3299561"/>
            <a:ext cx="5848851" cy="30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0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6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AC388C3-EE2C-4814-AC96-B57AA0554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27" r="-1" b="534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34" name="Rectangle 28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Connector 30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>
            <a:extLst>
              <a:ext uri="{FF2B5EF4-FFF2-40B4-BE49-F238E27FC236}">
                <a16:creationId xmlns:a16="http://schemas.microsoft.com/office/drawing/2014/main" id="{9487ED48-49C8-AA47-8C4C-064CE5AA6DD8}"/>
              </a:ext>
            </a:extLst>
          </p:cNvPr>
          <p:cNvSpPr txBox="1">
            <a:spLocks/>
          </p:cNvSpPr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7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Passer de la discrimination à </a:t>
            </a:r>
            <a:r>
              <a:rPr lang="en-US" sz="17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l’égalité</a:t>
            </a:r>
            <a:r>
              <a:rPr lang="en-US" sz="17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US" sz="17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l’inclusion</a:t>
            </a:r>
            <a:endParaRPr lang="en-US" sz="17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5A83CB3-1402-0D4C-A858-23A871D51D67}"/>
              </a:ext>
            </a:extLst>
          </p:cNvPr>
          <p:cNvSpPr txBox="1">
            <a:spLocks/>
          </p:cNvSpPr>
          <p:nvPr/>
        </p:nvSpPr>
        <p:spPr>
          <a:xfrm>
            <a:off x="745578" y="1883037"/>
            <a:ext cx="9975775" cy="3839340"/>
          </a:xfrm>
          <a:prstGeom prst="rect">
            <a:avLst/>
          </a:prstGeom>
        </p:spPr>
        <p:txBody>
          <a:bodyPr vert="horz" lIns="91440" tIns="45720" rIns="91440" bIns="45720" numCol="1" spcCol="288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10000"/>
            </a:pPr>
            <a:endParaRPr lang="fr-CA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10000"/>
            </a:pPr>
            <a:endParaRPr lang="fr-CA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308D397-74E2-A34B-88AF-C3EE4F7669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4332" y="5618968"/>
            <a:ext cx="1869663" cy="10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20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61491EB-12A5-49BB-ABDE-F88799737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1394426"/>
            <a:ext cx="11548872" cy="215651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>
            <a:extLst>
              <a:ext uri="{FF2B5EF4-FFF2-40B4-BE49-F238E27FC236}">
                <a16:creationId xmlns:a16="http://schemas.microsoft.com/office/drawing/2014/main" id="{9487ED48-49C8-AA47-8C4C-064CE5AA6DD8}"/>
              </a:ext>
            </a:extLst>
          </p:cNvPr>
          <p:cNvSpPr txBox="1">
            <a:spLocks/>
          </p:cNvSpPr>
          <p:nvPr/>
        </p:nvSpPr>
        <p:spPr>
          <a:xfrm>
            <a:off x="4379976" y="5010912"/>
            <a:ext cx="6976872" cy="13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Vers</a:t>
            </a:r>
            <a:r>
              <a:rPr lang="en-US" sz="4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US" sz="4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posture inclusive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5A83CB3-1402-0D4C-A858-23A871D51D67}"/>
              </a:ext>
            </a:extLst>
          </p:cNvPr>
          <p:cNvSpPr txBox="1">
            <a:spLocks/>
          </p:cNvSpPr>
          <p:nvPr/>
        </p:nvSpPr>
        <p:spPr>
          <a:xfrm>
            <a:off x="745578" y="1883037"/>
            <a:ext cx="9975775" cy="3839340"/>
          </a:xfrm>
          <a:prstGeom prst="rect">
            <a:avLst/>
          </a:prstGeom>
        </p:spPr>
        <p:txBody>
          <a:bodyPr vert="horz" lIns="91440" tIns="45720" rIns="91440" bIns="45720" numCol="1" spcCol="288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10000"/>
            </a:pPr>
            <a:endParaRPr lang="fr-CA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10000"/>
            </a:pPr>
            <a:endParaRPr lang="fr-CA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308D397-74E2-A34B-88AF-C3EE4F7669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4332" y="5618968"/>
            <a:ext cx="1869663" cy="10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06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487ED48-49C8-AA47-8C4C-064CE5AA6DD8}"/>
              </a:ext>
            </a:extLst>
          </p:cNvPr>
          <p:cNvSpPr txBox="1">
            <a:spLocks/>
          </p:cNvSpPr>
          <p:nvPr/>
        </p:nvSpPr>
        <p:spPr>
          <a:xfrm>
            <a:off x="825477" y="1642369"/>
            <a:ext cx="2761102" cy="30716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Partie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2: </a:t>
            </a:r>
          </a:p>
          <a:p>
            <a:pPr algn="ctr"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collectif3soeurs.com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D9E860-1EAD-42BB-AEC6-C0C04430A7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09" t="15659" r="51470" b="3802"/>
          <a:stretch/>
        </p:blipFill>
        <p:spPr>
          <a:xfrm>
            <a:off x="4243111" y="683580"/>
            <a:ext cx="7655656" cy="5353235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C5A83CB3-1402-0D4C-A858-23A871D51D67}"/>
              </a:ext>
            </a:extLst>
          </p:cNvPr>
          <p:cNvSpPr txBox="1">
            <a:spLocks/>
          </p:cNvSpPr>
          <p:nvPr/>
        </p:nvSpPr>
        <p:spPr>
          <a:xfrm>
            <a:off x="825477" y="1897390"/>
            <a:ext cx="9975775" cy="3063219"/>
          </a:xfrm>
          <a:prstGeom prst="rect">
            <a:avLst/>
          </a:prstGeom>
        </p:spPr>
        <p:txBody>
          <a:bodyPr vert="horz" lIns="91440" tIns="45720" rIns="91440" bIns="45720" numCol="1" spcCol="288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110000"/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308D397-74E2-A34B-88AF-C3EE4F7669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4332" y="5618968"/>
            <a:ext cx="1869663" cy="1025833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AB3D44E-1535-432B-9F5A-8D7D471A2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355" y="2516764"/>
            <a:ext cx="2765279" cy="144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0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487ED48-49C8-AA47-8C4C-064CE5AA6DD8}"/>
              </a:ext>
            </a:extLst>
          </p:cNvPr>
          <p:cNvSpPr txBox="1">
            <a:spLocks/>
          </p:cNvSpPr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Conclusion</a:t>
            </a:r>
          </a:p>
          <a:p>
            <a:pPr algn="ctr">
              <a:spcAft>
                <a:spcPts val="600"/>
              </a:spcAft>
            </a:pPr>
            <a:r>
              <a:rPr lang="en-US" sz="4800" b="1" dirty="0" err="1">
                <a:solidFill>
                  <a:srgbClr val="FFFFFF"/>
                </a:solidFill>
              </a:rPr>
              <a:t>Évaluation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5A83CB3-1402-0D4C-A858-23A871D51D67}"/>
              </a:ext>
            </a:extLst>
          </p:cNvPr>
          <p:cNvSpPr txBox="1">
            <a:spLocks/>
          </p:cNvSpPr>
          <p:nvPr/>
        </p:nvSpPr>
        <p:spPr>
          <a:xfrm>
            <a:off x="745578" y="1883037"/>
            <a:ext cx="9975775" cy="3839340"/>
          </a:xfrm>
          <a:prstGeom prst="rect">
            <a:avLst/>
          </a:prstGeom>
        </p:spPr>
        <p:txBody>
          <a:bodyPr vert="horz" lIns="91440" tIns="45720" rIns="91440" bIns="45720" numCol="1" spcCol="288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10000"/>
            </a:pPr>
            <a:endParaRPr lang="fr-CA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10000"/>
            </a:pPr>
            <a:endParaRPr lang="fr-CA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308D397-74E2-A34B-88AF-C3EE4F7669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332" y="5618968"/>
            <a:ext cx="1869663" cy="102583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2B8E3ACC-9EF9-4CBF-90E7-304F78B11B40}"/>
              </a:ext>
            </a:extLst>
          </p:cNvPr>
          <p:cNvSpPr txBox="1">
            <a:spLocks/>
          </p:cNvSpPr>
          <p:nvPr/>
        </p:nvSpPr>
        <p:spPr>
          <a:xfrm>
            <a:off x="5421745" y="1135623"/>
            <a:ext cx="5573470" cy="3063219"/>
          </a:xfrm>
          <a:prstGeom prst="rect">
            <a:avLst/>
          </a:prstGeom>
        </p:spPr>
        <p:txBody>
          <a:bodyPr vert="horz" lIns="91440" tIns="45720" rIns="91440" bIns="45720" numCol="1" spcCol="288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 algn="l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fr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Qu’avez-vous retenu de l’atelier aujourd’hui?</a:t>
            </a:r>
          </a:p>
          <a:p>
            <a:pPr lvl="0" algn="l">
              <a:lnSpc>
                <a:spcPct val="115000"/>
              </a:lnSpc>
            </a:pPr>
            <a:endParaRPr lang="fr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l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fr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Qu’avez-vous trouvé difficile?</a:t>
            </a:r>
          </a:p>
          <a:p>
            <a:pPr lvl="0" algn="l">
              <a:lnSpc>
                <a:spcPct val="115000"/>
              </a:lnSpc>
            </a:pPr>
            <a:endParaRPr lang="fr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l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fr-C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 repartez-vous? </a:t>
            </a:r>
            <a:endParaRPr lang="fr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94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9487ED48-49C8-AA47-8C4C-064CE5AA6DD8}"/>
              </a:ext>
            </a:extLst>
          </p:cNvPr>
          <p:cNvSpPr txBox="1">
            <a:spLocks/>
          </p:cNvSpPr>
          <p:nvPr/>
        </p:nvSpPr>
        <p:spPr>
          <a:xfrm>
            <a:off x="2454078" y="393386"/>
            <a:ext cx="8295209" cy="9539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23A83"/>
                </a:solidFill>
                <a:latin typeface="Mitr Medium" pitchFamily="2" charset="-34"/>
                <a:cs typeface="Mitr Medium" pitchFamily="2" charset="-34"/>
              </a:rPr>
              <a:t>MERCI!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308D397-74E2-A34B-88AF-C3EE4F7669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332" y="5618968"/>
            <a:ext cx="1869663" cy="10258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4DDA9FD-3E2E-7147-AD4A-2F0670CA8E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89" t="29465" r="27189" b="29465"/>
          <a:stretch/>
        </p:blipFill>
        <p:spPr>
          <a:xfrm>
            <a:off x="3762408" y="2064731"/>
            <a:ext cx="1405998" cy="12657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72D4088-7AC5-BE4F-9B79-81BF26E53D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89" t="29465" r="27189" b="29465"/>
          <a:stretch/>
        </p:blipFill>
        <p:spPr>
          <a:xfrm>
            <a:off x="6601684" y="2064731"/>
            <a:ext cx="1405998" cy="12657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8EB5027-78E2-B241-ABF8-3641C464EC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89" t="29465" r="27189" b="29465"/>
          <a:stretch/>
        </p:blipFill>
        <p:spPr>
          <a:xfrm>
            <a:off x="9440960" y="2064731"/>
            <a:ext cx="1405998" cy="12657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3173BA6-EEBF-C14E-906A-7F70E5565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89" t="29465" r="27189" b="29465"/>
          <a:stretch/>
        </p:blipFill>
        <p:spPr>
          <a:xfrm>
            <a:off x="3762408" y="3853462"/>
            <a:ext cx="1405998" cy="126574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994A790-33AB-664F-BD41-AFAB2E2609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89" t="29465" r="27189" b="29465"/>
          <a:stretch/>
        </p:blipFill>
        <p:spPr>
          <a:xfrm>
            <a:off x="6601684" y="3853462"/>
            <a:ext cx="1405998" cy="126574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6EDAF3F-48F1-A444-A632-7AA5DD8465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89" t="29465" r="27189" b="29465"/>
          <a:stretch/>
        </p:blipFill>
        <p:spPr>
          <a:xfrm>
            <a:off x="9440960" y="3853462"/>
            <a:ext cx="1405998" cy="126574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F07AB2D-1C69-4640-A24E-84768A06F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716" y="1039759"/>
            <a:ext cx="9123935" cy="47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4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9487ED48-49C8-AA47-8C4C-064CE5AA6DD8}"/>
              </a:ext>
            </a:extLst>
          </p:cNvPr>
          <p:cNvSpPr txBox="1">
            <a:spLocks/>
          </p:cNvSpPr>
          <p:nvPr/>
        </p:nvSpPr>
        <p:spPr>
          <a:xfrm>
            <a:off x="923132" y="111329"/>
            <a:ext cx="8295209" cy="2092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dirty="0">
                <a:solidFill>
                  <a:srgbClr val="723A83"/>
                </a:solidFill>
                <a:latin typeface="Mitr Medium" pitchFamily="2" charset="-34"/>
                <a:cs typeface="Mitr Medium" pitchFamily="2" charset="-34"/>
              </a:rPr>
              <a:t>Contenu de l’atelier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5A83CB3-1402-0D4C-A858-23A871D51D67}"/>
              </a:ext>
            </a:extLst>
          </p:cNvPr>
          <p:cNvSpPr txBox="1">
            <a:spLocks/>
          </p:cNvSpPr>
          <p:nvPr/>
        </p:nvSpPr>
        <p:spPr>
          <a:xfrm>
            <a:off x="985275" y="1658206"/>
            <a:ext cx="9975775" cy="3839340"/>
          </a:xfrm>
          <a:prstGeom prst="rect">
            <a:avLst/>
          </a:prstGeom>
        </p:spPr>
        <p:txBody>
          <a:bodyPr vert="horz" lIns="91440" tIns="45720" rIns="91440" bIns="45720" numCol="1" spcCol="288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Activité brise-glace</a:t>
            </a:r>
          </a:p>
          <a:p>
            <a:pPr marL="742950" indent="-74295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Partie 1: Discrimination, préjugés et privilèges</a:t>
            </a:r>
          </a:p>
          <a:p>
            <a:pPr marL="742950" indent="-742950" algn="l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Partie 2: Je m’engage</a:t>
            </a:r>
          </a:p>
          <a:p>
            <a:pPr marL="742950" indent="-742950" algn="l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308D397-74E2-A34B-88AF-C3EE4F7669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332" y="5618968"/>
            <a:ext cx="1869663" cy="10258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2C1A42C-C88E-42DF-B16A-17A8E2C6A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162" y="3429000"/>
            <a:ext cx="3173183" cy="31731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665EB55-643D-4403-835A-2E46B261F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23873" y="3382056"/>
            <a:ext cx="3262745" cy="326274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D175737-9C55-400E-9C5F-711E9C0FFBA7}"/>
              </a:ext>
            </a:extLst>
          </p:cNvPr>
          <p:cNvSpPr txBox="1"/>
          <p:nvPr/>
        </p:nvSpPr>
        <p:spPr>
          <a:xfrm>
            <a:off x="5123873" y="6771034"/>
            <a:ext cx="32627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6" tooltip="https://en.wikipedia.org/wiki/National_Safe_Place"/>
              </a:rPr>
              <a:t>Cette photo</a:t>
            </a:r>
            <a:r>
              <a:rPr lang="fr-CA" sz="900"/>
              <a:t> par Auteur inconnu est soumise à la licence </a:t>
            </a:r>
            <a:r>
              <a:rPr lang="fr-CA" sz="900">
                <a:hlinkClick r:id="rId7" tooltip="https://creativecommons.org/licenses/by-sa/3.0/"/>
              </a:rPr>
              <a:t>CC BY-SA</a:t>
            </a:r>
            <a:endParaRPr lang="fr-CA" sz="900"/>
          </a:p>
        </p:txBody>
      </p:sp>
    </p:spTree>
    <p:extLst>
      <p:ext uri="{BB962C8B-B14F-4D97-AF65-F5344CB8AC3E}">
        <p14:creationId xmlns:p14="http://schemas.microsoft.com/office/powerpoint/2010/main" val="331090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9487ED48-49C8-AA47-8C4C-064CE5AA6DD8}"/>
              </a:ext>
            </a:extLst>
          </p:cNvPr>
          <p:cNvSpPr txBox="1">
            <a:spLocks/>
          </p:cNvSpPr>
          <p:nvPr/>
        </p:nvSpPr>
        <p:spPr>
          <a:xfrm>
            <a:off x="923132" y="111329"/>
            <a:ext cx="8295209" cy="2092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dirty="0">
                <a:solidFill>
                  <a:srgbClr val="723A83"/>
                </a:solidFill>
                <a:latin typeface="Mitr Medium" pitchFamily="2" charset="-34"/>
                <a:cs typeface="Mitr Medium" pitchFamily="2" charset="-34"/>
              </a:rPr>
              <a:t>Brise glace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308D397-74E2-A34B-88AF-C3EE4F7669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332" y="5618968"/>
            <a:ext cx="1869663" cy="10258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2C1A42C-C88E-42DF-B16A-17A8E2C6A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162" y="3429000"/>
            <a:ext cx="3173183" cy="31731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665EB55-643D-4403-835A-2E46B261F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2225964" y="1956489"/>
            <a:ext cx="4943314" cy="328972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D175737-9C55-400E-9C5F-711E9C0FFBA7}"/>
              </a:ext>
            </a:extLst>
          </p:cNvPr>
          <p:cNvSpPr txBox="1"/>
          <p:nvPr/>
        </p:nvSpPr>
        <p:spPr>
          <a:xfrm>
            <a:off x="5123873" y="6099088"/>
            <a:ext cx="326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6" tooltip="http://artefuego.blogspot.mx/2011/08/icebergs-filosoficos.html"/>
              </a:rPr>
              <a:t>Cette photo</a:t>
            </a:r>
            <a:r>
              <a:rPr lang="fr-CA" sz="900"/>
              <a:t> par Auteur inconnu est soumise à la licence </a:t>
            </a:r>
            <a:r>
              <a:rPr lang="fr-CA" sz="900">
                <a:hlinkClick r:id="rId7" tooltip="https://creativecommons.org/licenses/by-nc-nd/3.0/"/>
              </a:rPr>
              <a:t>CC BY-NC-ND</a:t>
            </a:r>
            <a:endParaRPr lang="fr-CA" sz="900"/>
          </a:p>
        </p:txBody>
      </p:sp>
    </p:spTree>
    <p:extLst>
      <p:ext uri="{BB962C8B-B14F-4D97-AF65-F5344CB8AC3E}">
        <p14:creationId xmlns:p14="http://schemas.microsoft.com/office/powerpoint/2010/main" val="63503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9487ED48-49C8-AA47-8C4C-064CE5AA6DD8}"/>
              </a:ext>
            </a:extLst>
          </p:cNvPr>
          <p:cNvSpPr txBox="1">
            <a:spLocks/>
          </p:cNvSpPr>
          <p:nvPr/>
        </p:nvSpPr>
        <p:spPr>
          <a:xfrm>
            <a:off x="923132" y="111329"/>
            <a:ext cx="8295209" cy="2092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dirty="0">
                <a:solidFill>
                  <a:srgbClr val="723A83"/>
                </a:solidFill>
                <a:latin typeface="Mitr Medium" pitchFamily="2" charset="-34"/>
                <a:cs typeface="Mitr Medium" pitchFamily="2" charset="-34"/>
              </a:rPr>
              <a:t>Partie 1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5A83CB3-1402-0D4C-A858-23A871D51D67}"/>
              </a:ext>
            </a:extLst>
          </p:cNvPr>
          <p:cNvSpPr txBox="1">
            <a:spLocks/>
          </p:cNvSpPr>
          <p:nvPr/>
        </p:nvSpPr>
        <p:spPr>
          <a:xfrm>
            <a:off x="923132" y="1427386"/>
            <a:ext cx="9975775" cy="3839340"/>
          </a:xfrm>
          <a:prstGeom prst="rect">
            <a:avLst/>
          </a:prstGeom>
        </p:spPr>
        <p:txBody>
          <a:bodyPr vert="horz" lIns="91440" tIns="45720" rIns="91440" bIns="45720" numCol="1" spcCol="288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10000"/>
            </a:pPr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Qu’est-ce que la discrimination?</a:t>
            </a:r>
          </a:p>
          <a:p>
            <a:pPr algn="l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110000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Selon la Commission des droits de la personne et droits de la jeunesse du Québec, il est possible de reconnaître la discrimination si un comportement (paroles, acte, geste) a pour effet de :</a:t>
            </a:r>
          </a:p>
          <a:p>
            <a:pPr marL="342900" indent="-342900" algn="l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distinguer, exclure ou préférer une personne en raison de ses caractéristiques personnelles;</a:t>
            </a:r>
          </a:p>
          <a:p>
            <a:pPr marL="342900" indent="-342900" algn="l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empêcher la personne d’exercer ses droits.</a:t>
            </a:r>
          </a:p>
          <a:p>
            <a:pPr marL="342900" indent="-342900" algn="l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110000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Il s’agit de discrimination interdite par la Charte des droits et libertés de la personne.</a:t>
            </a:r>
          </a:p>
          <a:p>
            <a:pPr algn="l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110000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La discrimination peut viser une personne ou un groupe de personnes.</a:t>
            </a:r>
          </a:p>
          <a:p>
            <a:pPr algn="l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110000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Un acte peut avoir des effets discriminatoires, même si la personne qui le pose n'avait pas l'intention de discriminer.</a:t>
            </a:r>
          </a:p>
          <a:p>
            <a:pPr algn="l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110000"/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308D397-74E2-A34B-88AF-C3EE4F7669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332" y="5618968"/>
            <a:ext cx="1869663" cy="10258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85947C8-5872-416D-9EF3-486A1BD02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484" y="408117"/>
            <a:ext cx="1683327" cy="168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1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9487ED48-49C8-AA47-8C4C-064CE5AA6DD8}"/>
              </a:ext>
            </a:extLst>
          </p:cNvPr>
          <p:cNvSpPr txBox="1">
            <a:spLocks/>
          </p:cNvSpPr>
          <p:nvPr/>
        </p:nvSpPr>
        <p:spPr>
          <a:xfrm>
            <a:off x="923132" y="111329"/>
            <a:ext cx="8295209" cy="2092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dirty="0">
                <a:solidFill>
                  <a:srgbClr val="723A83"/>
                </a:solidFill>
                <a:latin typeface="Mitr Medium" pitchFamily="2" charset="-34"/>
                <a:cs typeface="Mitr Medium" pitchFamily="2" charset="-34"/>
              </a:rPr>
              <a:t>Partie 1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5A83CB3-1402-0D4C-A858-23A871D51D67}"/>
              </a:ext>
            </a:extLst>
          </p:cNvPr>
          <p:cNvSpPr txBox="1">
            <a:spLocks/>
          </p:cNvSpPr>
          <p:nvPr/>
        </p:nvSpPr>
        <p:spPr>
          <a:xfrm>
            <a:off x="923132" y="1427386"/>
            <a:ext cx="9975775" cy="3839340"/>
          </a:xfrm>
          <a:prstGeom prst="rect">
            <a:avLst/>
          </a:prstGeom>
        </p:spPr>
        <p:txBody>
          <a:bodyPr vert="horz" lIns="91440" tIns="45720" rIns="91440" bIns="45720" numCol="1" spcCol="288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10000"/>
            </a:pPr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D’où vient la discrimination?</a:t>
            </a:r>
          </a:p>
          <a:p>
            <a:pPr algn="l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110000"/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110000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La discrimination est en général alimentée par des préjugés et des stéréotypes.</a:t>
            </a:r>
          </a:p>
          <a:p>
            <a:pPr algn="l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110000"/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110000"/>
            </a:pPr>
            <a:r>
              <a:rPr lang="fr-CA" sz="20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Stéréotype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: « Image toute faite, caricaturée, des membres d’un groupe, qui nous est imposée par le milieu ou la culture, que l’on répète ou sur laquelle on agit sans jamais l’avoir soumise à un examen critique ». </a:t>
            </a:r>
          </a:p>
          <a:p>
            <a:pPr algn="l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110000"/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110000"/>
            </a:pPr>
            <a:r>
              <a:rPr lang="fr-CA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Préjugé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: « Jugement posé d’avance, sans vérifications, en raison des pressions du milieu, de l’éducation, et souvent basé sur des stéréotypes ».</a:t>
            </a:r>
          </a:p>
          <a:p>
            <a:pPr algn="l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110000"/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308D397-74E2-A34B-88AF-C3EE4F7669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332" y="5618968"/>
            <a:ext cx="1869663" cy="102583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23EC81B-B89F-4116-8FC0-257F59425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9548" y="4827459"/>
            <a:ext cx="1688738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46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487ED48-49C8-AA47-8C4C-064CE5AA6DD8}"/>
              </a:ext>
            </a:extLst>
          </p:cNvPr>
          <p:cNvSpPr txBox="1">
            <a:spLocks/>
          </p:cNvSpPr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dirty="0">
                <a:solidFill>
                  <a:srgbClr val="723A83"/>
                </a:solidFill>
                <a:latin typeface="Mitr Medium" pitchFamily="2" charset="-34"/>
                <a:cs typeface="Mitr Medium" pitchFamily="2" charset="-34"/>
              </a:rPr>
              <a:t>Partie 1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5A83CB3-1402-0D4C-A858-23A871D51D67}"/>
              </a:ext>
            </a:extLst>
          </p:cNvPr>
          <p:cNvSpPr txBox="1">
            <a:spLocks/>
          </p:cNvSpPr>
          <p:nvPr/>
        </p:nvSpPr>
        <p:spPr>
          <a:xfrm>
            <a:off x="670705" y="2117405"/>
            <a:ext cx="4008384" cy="1385092"/>
          </a:xfrm>
          <a:prstGeom prst="rect">
            <a:avLst/>
          </a:prstGeom>
        </p:spPr>
        <p:txBody>
          <a:bodyPr vert="horz" lIns="91440" tIns="45720" rIns="91440" bIns="45720" numCol="1" spcCol="288000" rtlCol="0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10000"/>
            </a:pPr>
            <a:r>
              <a:rPr lang="en-US" sz="6600" b="1" dirty="0">
                <a:latin typeface="+mn-lt"/>
                <a:ea typeface="+mn-ea"/>
                <a:cs typeface="+mn-cs"/>
              </a:rPr>
              <a:t>Explorer les </a:t>
            </a:r>
            <a:r>
              <a:rPr lang="en-US" sz="6600" b="1" dirty="0" err="1">
                <a:latin typeface="+mn-lt"/>
                <a:ea typeface="+mn-ea"/>
                <a:cs typeface="+mn-cs"/>
              </a:rPr>
              <a:t>préjugés</a:t>
            </a:r>
            <a:endParaRPr lang="en-US" sz="6600" dirty="0">
              <a:latin typeface="+mn-lt"/>
              <a:ea typeface="+mn-ea"/>
              <a:cs typeface="+mn-cs"/>
            </a:endParaRPr>
          </a:p>
          <a:p>
            <a:pPr indent="-228600" algn="l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6600" dirty="0">
              <a:latin typeface="+mn-lt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823EC81B-B89F-4116-8FC0-257F59425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4401917"/>
            <a:ext cx="2225193" cy="221716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308D397-74E2-A34B-88AF-C3EE4F7669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4332" y="5618968"/>
            <a:ext cx="1869663" cy="102583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306179C-7F1F-4D28-A129-C74A8E441F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4753581" y="1448526"/>
            <a:ext cx="4939519" cy="32897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AAEBD76-26D9-400F-9B6A-EAD07F23E03D}"/>
              </a:ext>
            </a:extLst>
          </p:cNvPr>
          <p:cNvSpPr txBox="1"/>
          <p:nvPr/>
        </p:nvSpPr>
        <p:spPr>
          <a:xfrm>
            <a:off x="4753581" y="4943173"/>
            <a:ext cx="328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>
                <a:hlinkClick r:id="rId7" tooltip="https://www.bastamag.net/Impots-fraude-assistanat-vote-reac-ces-prejuges-sur-les-pauvres-qui-ne"/>
              </a:rPr>
              <a:t>Cette photo</a:t>
            </a:r>
            <a:r>
              <a:rPr lang="fr-CA" sz="900" dirty="0"/>
              <a:t> par Auteur inconnu est soumise à la licence </a:t>
            </a:r>
            <a:r>
              <a:rPr lang="fr-CA" sz="900" dirty="0">
                <a:hlinkClick r:id="rId8" tooltip="https://creativecommons.org/licenses/by-nc-nd/3.0/"/>
              </a:rPr>
              <a:t>CC BY-NC-ND</a:t>
            </a:r>
            <a:endParaRPr lang="fr-CA" sz="900" dirty="0"/>
          </a:p>
        </p:txBody>
      </p:sp>
    </p:spTree>
    <p:extLst>
      <p:ext uri="{BB962C8B-B14F-4D97-AF65-F5344CB8AC3E}">
        <p14:creationId xmlns:p14="http://schemas.microsoft.com/office/powerpoint/2010/main" val="3129651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A2C68AF-538D-7645-8A8D-44B183D878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167" r="1" b="1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44" name="Freeform: Shape 2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5" name="Freeform: Shape 2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487ED48-49C8-AA47-8C4C-064CE5AA6DD8}"/>
              </a:ext>
            </a:extLst>
          </p:cNvPr>
          <p:cNvSpPr txBox="1">
            <a:spLocks/>
          </p:cNvSpPr>
          <p:nvPr/>
        </p:nvSpPr>
        <p:spPr>
          <a:xfrm>
            <a:off x="804672" y="639544"/>
            <a:ext cx="47824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000" b="1" dirty="0" err="1"/>
              <a:t>Partie</a:t>
            </a:r>
            <a:r>
              <a:rPr lang="en-US" sz="6000" b="1" dirty="0"/>
              <a:t> 1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5A83CB3-1402-0D4C-A858-23A871D51D67}"/>
              </a:ext>
            </a:extLst>
          </p:cNvPr>
          <p:cNvSpPr txBox="1">
            <a:spLocks/>
          </p:cNvSpPr>
          <p:nvPr/>
        </p:nvSpPr>
        <p:spPr>
          <a:xfrm>
            <a:off x="700226" y="1879104"/>
            <a:ext cx="4782458" cy="3526663"/>
          </a:xfrm>
          <a:prstGeom prst="rect">
            <a:avLst/>
          </a:prstGeom>
        </p:spPr>
        <p:txBody>
          <a:bodyPr vert="horz" lIns="91440" tIns="45720" rIns="91440" bIns="45720" numCol="1" spcCol="288000" rtlCol="0" anchor="t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10000"/>
            </a:pPr>
            <a:r>
              <a:rPr lang="en-US" sz="3200" b="1" dirty="0">
                <a:latin typeface="+mn-lt"/>
                <a:ea typeface="+mn-ea"/>
                <a:cs typeface="+mn-cs"/>
              </a:rPr>
              <a:t>Le </a:t>
            </a:r>
            <a:r>
              <a:rPr lang="en-US" sz="3200" b="1" dirty="0" err="1">
                <a:latin typeface="+mn-lt"/>
                <a:ea typeface="+mn-ea"/>
                <a:cs typeface="+mn-cs"/>
              </a:rPr>
              <a:t>système</a:t>
            </a:r>
            <a:r>
              <a:rPr lang="en-US" sz="3200" b="1" dirty="0">
                <a:latin typeface="+mn-lt"/>
                <a:ea typeface="+mn-ea"/>
                <a:cs typeface="+mn-cs"/>
              </a:rPr>
              <a:t> et les </a:t>
            </a:r>
            <a:r>
              <a:rPr lang="en-US" sz="3200" b="1" dirty="0" err="1">
                <a:latin typeface="+mn-lt"/>
                <a:ea typeface="+mn-ea"/>
                <a:cs typeface="+mn-cs"/>
              </a:rPr>
              <a:t>privilèges</a:t>
            </a:r>
            <a:endParaRPr lang="en-US" sz="3200" b="1" dirty="0">
              <a:latin typeface="+mn-lt"/>
              <a:ea typeface="+mn-ea"/>
              <a:cs typeface="+mn-cs"/>
            </a:endParaRPr>
          </a:p>
          <a:p>
            <a:pPr indent="-228600" algn="l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1700" dirty="0">
              <a:latin typeface="+mn-lt"/>
              <a:ea typeface="+mn-ea"/>
              <a:cs typeface="+mn-cs"/>
            </a:endParaRPr>
          </a:p>
          <a:p>
            <a:pPr indent="-228600" algn="l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  <a:ea typeface="+mn-ea"/>
                <a:cs typeface="+mn-cs"/>
              </a:rPr>
              <a:t>L’organisation</a:t>
            </a:r>
            <a:r>
              <a:rPr lang="en-US" sz="2000" dirty="0">
                <a:latin typeface="+mn-lt"/>
                <a:ea typeface="+mn-ea"/>
                <a:cs typeface="+mn-cs"/>
              </a:rPr>
              <a:t> de </a:t>
            </a:r>
            <a:r>
              <a:rPr lang="en-US" sz="2000" dirty="0" err="1">
                <a:latin typeface="+mn-lt"/>
                <a:ea typeface="+mn-ea"/>
                <a:cs typeface="+mn-cs"/>
              </a:rPr>
              <a:t>notre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société</a:t>
            </a:r>
            <a:r>
              <a:rPr lang="en-US" sz="2000" dirty="0">
                <a:latin typeface="+mn-lt"/>
                <a:ea typeface="+mn-ea"/>
                <a:cs typeface="+mn-cs"/>
              </a:rPr>
              <a:t> met </a:t>
            </a:r>
            <a:r>
              <a:rPr lang="en-US" sz="2000" dirty="0" err="1">
                <a:latin typeface="+mn-lt"/>
                <a:ea typeface="+mn-ea"/>
                <a:cs typeface="+mn-cs"/>
              </a:rPr>
              <a:t>en</a:t>
            </a:r>
            <a:r>
              <a:rPr lang="en-US" sz="2000" dirty="0">
                <a:latin typeface="+mn-lt"/>
                <a:ea typeface="+mn-ea"/>
                <a:cs typeface="+mn-cs"/>
              </a:rPr>
              <a:t> place des </a:t>
            </a:r>
            <a:r>
              <a:rPr lang="en-US" sz="2000" dirty="0" err="1">
                <a:latin typeface="+mn-lt"/>
                <a:ea typeface="+mn-ea"/>
                <a:cs typeface="+mn-cs"/>
              </a:rPr>
              <a:t>règles</a:t>
            </a:r>
            <a:r>
              <a:rPr lang="en-US" sz="2000" dirty="0">
                <a:latin typeface="+mn-lt"/>
                <a:ea typeface="+mn-ea"/>
                <a:cs typeface="+mn-cs"/>
              </a:rPr>
              <a:t>, pratiques, politiques qui </a:t>
            </a:r>
            <a:r>
              <a:rPr lang="en-US" sz="2000" dirty="0" err="1">
                <a:latin typeface="+mn-lt"/>
                <a:ea typeface="+mn-ea"/>
                <a:cs typeface="+mn-cs"/>
              </a:rPr>
              <a:t>semblent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neutre</a:t>
            </a:r>
            <a:r>
              <a:rPr lang="en-US" sz="2000" dirty="0">
                <a:latin typeface="+mn-lt"/>
                <a:ea typeface="+mn-ea"/>
                <a:cs typeface="+mn-cs"/>
              </a:rPr>
              <a:t>…</a:t>
            </a:r>
          </a:p>
          <a:p>
            <a:pPr indent="-228600" algn="l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indent="-228600" algn="l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  <a:ea typeface="+mn-ea"/>
                <a:cs typeface="+mn-cs"/>
              </a:rPr>
              <a:t>En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réalité</a:t>
            </a:r>
            <a:r>
              <a:rPr lang="en-US" sz="2000" dirty="0"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latin typeface="+mn-lt"/>
                <a:ea typeface="+mn-ea"/>
                <a:cs typeface="+mn-cs"/>
              </a:rPr>
              <a:t>elles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ont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comme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conséquence</a:t>
            </a:r>
            <a:r>
              <a:rPr lang="en-US" sz="2000" dirty="0">
                <a:latin typeface="+mn-lt"/>
                <a:ea typeface="+mn-ea"/>
                <a:cs typeface="+mn-cs"/>
              </a:rPr>
              <a:t> de </a:t>
            </a:r>
            <a:r>
              <a:rPr lang="en-US" sz="2000" dirty="0" err="1">
                <a:latin typeface="+mn-lt"/>
                <a:ea typeface="+mn-ea"/>
                <a:cs typeface="+mn-cs"/>
              </a:rPr>
              <a:t>désavantager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certaines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personnes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ou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groupes</a:t>
            </a:r>
            <a:r>
              <a:rPr lang="en-US" sz="2000" dirty="0">
                <a:latin typeface="+mn-lt"/>
                <a:ea typeface="+mn-ea"/>
                <a:cs typeface="+mn-cs"/>
              </a:rPr>
              <a:t> de </a:t>
            </a:r>
            <a:r>
              <a:rPr lang="en-US" sz="2000" dirty="0" err="1">
                <a:latin typeface="+mn-lt"/>
                <a:ea typeface="+mn-ea"/>
                <a:cs typeface="+mn-cs"/>
              </a:rPr>
              <a:t>personnes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alors</a:t>
            </a:r>
            <a:r>
              <a:rPr lang="en-US" sz="2000" dirty="0">
                <a:latin typeface="+mn-lt"/>
                <a:ea typeface="+mn-ea"/>
                <a:cs typeface="+mn-cs"/>
              </a:rPr>
              <a:t> que </a:t>
            </a:r>
            <a:r>
              <a:rPr lang="en-US" sz="2000" dirty="0" err="1">
                <a:latin typeface="+mn-lt"/>
                <a:ea typeface="+mn-ea"/>
                <a:cs typeface="+mn-cs"/>
              </a:rPr>
              <a:t>d’autres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groupes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en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profitent</a:t>
            </a:r>
            <a:r>
              <a:rPr lang="en-US" sz="2000" dirty="0">
                <a:latin typeface="+mn-lt"/>
                <a:ea typeface="+mn-ea"/>
                <a:cs typeface="+mn-cs"/>
              </a:rPr>
              <a:t> (</a:t>
            </a:r>
            <a:r>
              <a:rPr lang="en-US" sz="2000" dirty="0" err="1">
                <a:latin typeface="+mn-lt"/>
                <a:ea typeface="+mn-ea"/>
                <a:cs typeface="+mn-cs"/>
              </a:rPr>
              <a:t>ceux</a:t>
            </a:r>
            <a:r>
              <a:rPr lang="en-US" sz="2000" dirty="0">
                <a:latin typeface="+mn-lt"/>
                <a:ea typeface="+mn-ea"/>
                <a:cs typeface="+mn-cs"/>
              </a:rPr>
              <a:t> qui </a:t>
            </a:r>
            <a:r>
              <a:rPr lang="en-US" sz="2000" dirty="0" err="1">
                <a:latin typeface="+mn-lt"/>
                <a:ea typeface="+mn-ea"/>
                <a:cs typeface="+mn-cs"/>
              </a:rPr>
              <a:t>détiennent</a:t>
            </a:r>
            <a:r>
              <a:rPr lang="en-US" sz="2000" dirty="0">
                <a:latin typeface="+mn-lt"/>
                <a:ea typeface="+mn-ea"/>
                <a:cs typeface="+mn-cs"/>
              </a:rPr>
              <a:t> des </a:t>
            </a:r>
            <a:r>
              <a:rPr lang="en-US" sz="2000" dirty="0" err="1">
                <a:latin typeface="+mn-lt"/>
                <a:ea typeface="+mn-ea"/>
                <a:cs typeface="+mn-cs"/>
              </a:rPr>
              <a:t>privilèges</a:t>
            </a:r>
            <a:r>
              <a:rPr lang="en-US" sz="2000" dirty="0">
                <a:latin typeface="+mn-lt"/>
                <a:ea typeface="+mn-ea"/>
                <a:cs typeface="+mn-cs"/>
              </a:rPr>
              <a:t> et des </a:t>
            </a:r>
            <a:r>
              <a:rPr lang="en-US" sz="2000" dirty="0" err="1">
                <a:latin typeface="+mn-lt"/>
                <a:ea typeface="+mn-ea"/>
                <a:cs typeface="+mn-cs"/>
              </a:rPr>
              <a:t>pouvoirs</a:t>
            </a:r>
            <a:r>
              <a:rPr lang="en-US" sz="2000" dirty="0">
                <a:latin typeface="+mn-lt"/>
                <a:ea typeface="+mn-ea"/>
                <a:cs typeface="+mn-cs"/>
              </a:rPr>
              <a:t>).</a:t>
            </a:r>
          </a:p>
          <a:p>
            <a:pPr indent="-228600" algn="l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1700" dirty="0">
              <a:latin typeface="+mn-lt"/>
              <a:ea typeface="+mn-ea"/>
              <a:cs typeface="+mn-cs"/>
            </a:endParaRPr>
          </a:p>
          <a:p>
            <a:pPr indent="-228600" algn="l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1700" dirty="0">
              <a:latin typeface="+mn-lt"/>
              <a:ea typeface="+mn-ea"/>
              <a:cs typeface="+mn-cs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308D397-74E2-A34B-88AF-C3EE4F7669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4332" y="5618968"/>
            <a:ext cx="1869663" cy="102583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0861B2E-F3ED-4E7E-8F07-248330203F70}"/>
              </a:ext>
            </a:extLst>
          </p:cNvPr>
          <p:cNvSpPr txBox="1"/>
          <p:nvPr/>
        </p:nvSpPr>
        <p:spPr>
          <a:xfrm>
            <a:off x="9729466" y="6657945"/>
            <a:ext cx="24625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CA" sz="700">
                <a:solidFill>
                  <a:srgbClr val="FFFFFF"/>
                </a:solidFill>
                <a:hlinkClick r:id="rId4" tooltip="https://press.rebus.community/introductiontocommunitypsychology/chapter/oppression-and-pow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CA" sz="700">
                <a:solidFill>
                  <a:srgbClr val="FFFFFF"/>
                </a:solidFill>
              </a:rPr>
              <a:t> par Auteur inconnu est soumise à la licence </a:t>
            </a:r>
            <a:r>
              <a:rPr lang="fr-CA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fr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24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487ED48-49C8-AA47-8C4C-064CE5AA6DD8}"/>
              </a:ext>
            </a:extLst>
          </p:cNvPr>
          <p:cNvSpPr txBox="1">
            <a:spLocks/>
          </p:cNvSpPr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privilèges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73EFEA4-9C90-44BF-8E12-19635E0B5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C5A83CB3-1402-0D4C-A858-23A871D51D67}"/>
              </a:ext>
            </a:extLst>
          </p:cNvPr>
          <p:cNvSpPr txBox="1">
            <a:spLocks/>
          </p:cNvSpPr>
          <p:nvPr/>
        </p:nvSpPr>
        <p:spPr>
          <a:xfrm>
            <a:off x="745578" y="1883037"/>
            <a:ext cx="9975775" cy="3839340"/>
          </a:xfrm>
          <a:prstGeom prst="rect">
            <a:avLst/>
          </a:prstGeom>
        </p:spPr>
        <p:txBody>
          <a:bodyPr vert="horz" lIns="91440" tIns="45720" rIns="91440" bIns="45720" numCol="1" spcCol="288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10000"/>
            </a:pPr>
            <a:endParaRPr lang="fr-CA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10000"/>
            </a:pPr>
            <a:endParaRPr lang="fr-CA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308D397-74E2-A34B-88AF-C3EE4F7669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4332" y="5618968"/>
            <a:ext cx="1869663" cy="10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0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487ED48-49C8-AA47-8C4C-064CE5AA6DD8}"/>
              </a:ext>
            </a:extLst>
          </p:cNvPr>
          <p:cNvSpPr txBox="1">
            <a:spLocks/>
          </p:cNvSpPr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L’arbre des privilèges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5A83CB3-1402-0D4C-A858-23A871D51D67}"/>
              </a:ext>
            </a:extLst>
          </p:cNvPr>
          <p:cNvSpPr txBox="1">
            <a:spLocks/>
          </p:cNvSpPr>
          <p:nvPr/>
        </p:nvSpPr>
        <p:spPr>
          <a:xfrm>
            <a:off x="745578" y="1883037"/>
            <a:ext cx="9975775" cy="3839340"/>
          </a:xfrm>
          <a:prstGeom prst="rect">
            <a:avLst/>
          </a:prstGeom>
        </p:spPr>
        <p:txBody>
          <a:bodyPr vert="horz" lIns="91440" tIns="45720" rIns="91440" bIns="45720" numCol="1" spcCol="288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10000"/>
            </a:pPr>
            <a:endParaRPr lang="fr-CA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10000"/>
            </a:pPr>
            <a:endParaRPr lang="fr-CA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308D397-74E2-A34B-88AF-C3EE4F7669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332" y="5618968"/>
            <a:ext cx="1869663" cy="10258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4313800-3491-4156-BA8C-3D2990B6B8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94" t="9517" r="5374" b="3716"/>
          <a:stretch/>
        </p:blipFill>
        <p:spPr>
          <a:xfrm>
            <a:off x="5608892" y="150885"/>
            <a:ext cx="5837530" cy="65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663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2AA69BCFDEB46A40F22BFAC36D35D" ma:contentTypeVersion="11" ma:contentTypeDescription="Create a new document." ma:contentTypeScope="" ma:versionID="a16166ceaf498b6acb4dd17e30087cc4">
  <xsd:schema xmlns:xsd="http://www.w3.org/2001/XMLSchema" xmlns:xs="http://www.w3.org/2001/XMLSchema" xmlns:p="http://schemas.microsoft.com/office/2006/metadata/properties" xmlns:ns2="8b7f15bd-a915-4fd5-a566-711dd33d4fdc" targetNamespace="http://schemas.microsoft.com/office/2006/metadata/properties" ma:root="true" ma:fieldsID="d8ce08a18f74345b08cf681f0a4b8720" ns2:_="">
    <xsd:import namespace="8b7f15bd-a915-4fd5-a566-711dd33d4f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f15bd-a915-4fd5-a566-711dd33d4f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7899F6-5FBC-4550-B31E-3EA64C447826}"/>
</file>

<file path=customXml/itemProps2.xml><?xml version="1.0" encoding="utf-8"?>
<ds:datastoreItem xmlns:ds="http://schemas.openxmlformats.org/officeDocument/2006/customXml" ds:itemID="{DF2C7322-4145-4D05-B904-F22CD385E48A}"/>
</file>

<file path=customXml/itemProps3.xml><?xml version="1.0" encoding="utf-8"?>
<ds:datastoreItem xmlns:ds="http://schemas.openxmlformats.org/officeDocument/2006/customXml" ds:itemID="{DCA46671-447F-4B31-993C-B16D0A8B7736}"/>
</file>

<file path=docProps/app.xml><?xml version="1.0" encoding="utf-8"?>
<Properties xmlns="http://schemas.openxmlformats.org/officeDocument/2006/extended-properties" xmlns:vt="http://schemas.openxmlformats.org/officeDocument/2006/docPropsVTypes">
  <TotalTime>12403</TotalTime>
  <Words>417</Words>
  <Application>Microsoft Office PowerPoint</Application>
  <PresentationFormat>Grand écran</PresentationFormat>
  <Paragraphs>74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Mitr Medium</vt:lpstr>
      <vt:lpstr>Tw Cen MT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art@procreationgraphique.com</dc:creator>
  <cp:lastModifiedBy>Sarah-Jane Roy-Beauregard</cp:lastModifiedBy>
  <cp:revision>39</cp:revision>
  <dcterms:created xsi:type="dcterms:W3CDTF">2021-02-09T18:39:49Z</dcterms:created>
  <dcterms:modified xsi:type="dcterms:W3CDTF">2021-11-29T16:40:58Z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0x010100FD62AA69BCFDEB46A40F22BFAC36D35D</vt:lpwstr>
  </property>
</Properties>
</file>